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70" r:id="rId9"/>
    <p:sldId id="271" r:id="rId10"/>
    <p:sldId id="272" r:id="rId11"/>
    <p:sldId id="266" r:id="rId12"/>
    <p:sldId id="267" r:id="rId13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602" autoAdjust="0"/>
    <p:restoredTop sz="89282" autoAdjust="0"/>
  </p:normalViewPr>
  <p:slideViewPr>
    <p:cSldViewPr snapToObjects="1">
      <p:cViewPr varScale="1">
        <p:scale>
          <a:sx n="98" d="100"/>
          <a:sy n="98" d="100"/>
        </p:scale>
        <p:origin x="258" y="96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1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5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Integrate ground and satellite observations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within sophisticated numerical models to produce physically consistent, </a:t>
            </a:r>
            <a:r>
              <a:rPr lang="en-US" sz="1600" b="0" i="0" u="none" strike="noStrike" cap="none" baseline="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high </a:t>
            </a:r>
            <a:r>
              <a:rPr lang="en-US" sz="1600" b="0" i="0" u="none" strike="noStrike" cap="none" baseline="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resolution fields of land surface states and fluxes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400" b="1" i="0" u="none" strike="noStrike" cap="none" baseline="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GLDAS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and a Version of NLDAS use </a:t>
            </a:r>
            <a:r>
              <a:rPr lang="en-US" sz="14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LIS with</a:t>
            </a:r>
            <a:r>
              <a:rPr lang="en-US" sz="1400" b="1" i="0" u="none" strike="noStrike" cap="none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Different Sources of Inputs</a:t>
            </a:r>
            <a:endParaRPr lang="en-US" sz="1400" b="1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Meteorological Analysis</a:t>
            </a: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Surface Solar Radiation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Precipitation 	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Soil Texture</a:t>
            </a:r>
            <a:endParaRPr lang="en-US" sz="1600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Vegetation Classification and Leaf Area Index </a:t>
            </a:r>
          </a:p>
          <a:p>
            <a:pPr marL="171450" marR="0" lvl="0" indent="-171450" algn="l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Topography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600" b="0" i="0" u="none" strike="noStrike" cap="none" baseline="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Integrate </a:t>
            </a:r>
            <a:r>
              <a:rPr lang="en-US" sz="1600" b="1" i="0" u="none" strike="noStrike" cap="none" baseline="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Output for Water Resources</a:t>
            </a:r>
            <a:endParaRPr lang="en-US" sz="1800" b="1" i="0" u="none" strike="noStrike" cap="none" baseline="0" dirty="0">
              <a:solidFill>
                <a:srgbClr val="000066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Soil Moisture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Evapotranspiration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Surface/Sub-surface</a:t>
            </a: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Runoff</a:t>
            </a:r>
          </a:p>
          <a:p>
            <a:pPr marL="171450" marR="0" lvl="0" indent="-171450" rtl="0">
              <a:spcBef>
                <a:spcPts val="0"/>
              </a:spcBef>
              <a:buSzPct val="25000"/>
              <a:buFont typeface="Arial"/>
              <a:buChar char="•"/>
            </a:pP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Snow Water</a:t>
            </a:r>
            <a:r>
              <a:rPr lang="en-US" sz="1600" i="0" u="none" strike="noStrike" cap="none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 i="0" u="none" strike="noStrike" cap="none" baseline="0" dirty="0">
                <a:solidFill>
                  <a:srgbClr val="000066"/>
                </a:solidFill>
                <a:latin typeface="Georgia"/>
                <a:ea typeface="Georgia"/>
                <a:cs typeface="Georgia"/>
                <a:sym typeface="Georgia"/>
              </a:rPr>
              <a:t>Equivalent</a:t>
            </a:r>
          </a:p>
          <a:p>
            <a:endParaRPr lang="en-US" dirty="0"/>
          </a:p>
          <a:p>
            <a:r>
              <a:rPr lang="en-US" dirty="0"/>
              <a:t>Satellite Data used in LDAS: MODIS, TRMM ,GOES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816222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57302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489609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9"/>
            <a:ext cx="5806440" cy="448961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  <p:sldLayoutId id="2147493515" r:id="rId10"/>
    <p:sldLayoutId id="2147493519" r:id="rId11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ldas.gsfc.nasa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ldas.gsfc.nasa.gov/glda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ovanni.gsfc.nasa.gov/giovanni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giovanni.gsfc.nasa.gov/giovanni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 of Global Land Data Assimilation (GLDAS) Runoff Data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17 November,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Runoff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7-11-08 at 9.59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1130300"/>
            <a:ext cx="7754052" cy="3670300"/>
          </a:xfrm>
          <a:prstGeom prst="rect">
            <a:avLst/>
          </a:prstGeom>
        </p:spPr>
      </p:pic>
      <p:sp>
        <p:nvSpPr>
          <p:cNvPr id="6" name="Content Placeholder 5"/>
          <p:cNvSpPr txBox="1">
            <a:spLocks/>
          </p:cNvSpPr>
          <p:nvPr/>
        </p:nvSpPr>
        <p:spPr>
          <a:xfrm>
            <a:off x="8151812" y="1130299"/>
            <a:ext cx="3794760" cy="4807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Available form GLDAS Noah v2.1</a:t>
            </a:r>
          </a:p>
          <a:p>
            <a:r>
              <a:rPr lang="en-US" dirty="0"/>
              <a:t>Storm surface runoff is available at monthly and hourly time scales, at 0.25° and 1° resolution</a:t>
            </a:r>
          </a:p>
        </p:txBody>
      </p:sp>
    </p:spTree>
    <p:extLst>
      <p:ext uri="{BB962C8B-B14F-4D97-AF65-F5344CB8AC3E}">
        <p14:creationId xmlns:p14="http://schemas.microsoft.com/office/powerpoint/2010/main" val="146158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Runoff Over Parana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83253" y="1130282"/>
            <a:ext cx="232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DJF  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0816" y="1132306"/>
            <a:ext cx="2324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DJF  2017</a:t>
            </a:r>
          </a:p>
        </p:txBody>
      </p:sp>
      <p:pic>
        <p:nvPicPr>
          <p:cNvPr id="11" name="Content Placeholder 10" descr="Runoff-2016DJF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1678440"/>
            <a:ext cx="5805487" cy="4569960"/>
          </a:xfrm>
          <a:prstGeom prst="rect">
            <a:avLst/>
          </a:prstGeom>
        </p:spPr>
      </p:pic>
      <p:pic>
        <p:nvPicPr>
          <p:cNvPr id="12" name="Content Placeholder 11" descr="Runoff-2017DJF.jpg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678439"/>
            <a:ext cx="5805488" cy="456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16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Download Seasonal </a:t>
            </a:r>
            <a:br>
              <a:rPr lang="en-US" dirty="0"/>
            </a:br>
            <a:r>
              <a:rPr lang="en-US" dirty="0"/>
              <a:t>Runoff Using Giovanni</a:t>
            </a:r>
          </a:p>
        </p:txBody>
      </p:sp>
    </p:spTree>
    <p:extLst>
      <p:ext uri="{BB962C8B-B14F-4D97-AF65-F5344CB8AC3E}">
        <p14:creationId xmlns:p14="http://schemas.microsoft.com/office/powerpoint/2010/main" val="161183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Describe Global Land Data Assimilation System (GLDAS)</a:t>
            </a:r>
          </a:p>
          <a:p>
            <a:r>
              <a:rPr lang="en-US"/>
              <a:t>Access GLDAS Runoff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26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Rationale: Why use GLDAS for Runoff?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Surface Runoff cannot be measured directly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Stream gauges can measure volume of water passing through a water channel or river and can provide estimate of runoff in the channel but </a:t>
            </a:r>
            <a:r>
              <a:rPr lang="en-US" b="1" dirty="0"/>
              <a:t>non-infiltrated surface runoff can only be calculated from water balance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Models such as GLDAS provide estimate of runoff along with other surface water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Land Data Assimilation System </a:t>
            </a:r>
          </a:p>
          <a:p>
            <a:r>
              <a:rPr lang="en-US"/>
              <a:t>GLDAS Runoff Data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3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Land Data Assimilation System (GLDAS)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Land Data Assimilation System?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Integrates satellite and ground observations within sophisticated numerical models with water and energy balance</a:t>
            </a:r>
          </a:p>
          <a:p>
            <a:r>
              <a:rPr lang="en-US" dirty="0">
                <a:hlinkClick r:id="rId2"/>
              </a:rPr>
              <a:t>http://ldas.gsfc.nasa.gov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2590800"/>
            <a:ext cx="4462376" cy="3727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r="5060"/>
          <a:stretch/>
        </p:blipFill>
        <p:spPr>
          <a:xfrm>
            <a:off x="5137016" y="2234147"/>
            <a:ext cx="2479242" cy="4053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2" r="9592"/>
          <a:stretch/>
        </p:blipFill>
        <p:spPr>
          <a:xfrm>
            <a:off x="7520128" y="2234147"/>
            <a:ext cx="2261287" cy="3699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r="12330"/>
          <a:stretch/>
        </p:blipFill>
        <p:spPr>
          <a:xfrm>
            <a:off x="9685285" y="2234147"/>
            <a:ext cx="2261287" cy="25155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84612" y="4114800"/>
            <a:ext cx="820016" cy="2286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3"/>
            <a:endCxn id="10" idx="1"/>
          </p:cNvCxnSpPr>
          <p:nvPr/>
        </p:nvCxnSpPr>
        <p:spPr>
          <a:xfrm flipV="1">
            <a:off x="4704628" y="4260655"/>
            <a:ext cx="432388" cy="997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30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GLDAS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489609"/>
          </a:xfrm>
        </p:spPr>
        <p:txBody>
          <a:bodyPr/>
          <a:lstStyle/>
          <a:p>
            <a:r>
              <a:rPr lang="en-US" dirty="0"/>
              <a:t>Four land surface model versions: Noah, CLM2, Mosaic, and VIC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http://ldas.gsfc.nasa.gov/gldas/</a:t>
            </a:r>
            <a:r>
              <a:rPr lang="en-US" dirty="0"/>
              <a:t> 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242252" y="1905000"/>
            <a:ext cx="6537960" cy="4413145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en-US" b="1" dirty="0"/>
              <a:t>Inputs</a:t>
            </a:r>
          </a:p>
          <a:p>
            <a:r>
              <a:rPr lang="en-US" dirty="0"/>
              <a:t>Rainfall: TRMM and multi-satellite based data</a:t>
            </a:r>
          </a:p>
          <a:p>
            <a:r>
              <a:rPr lang="en-US" dirty="0"/>
              <a:t>Meteorological Data: global reanalysis and observation-based data from Princeton University</a:t>
            </a:r>
          </a:p>
          <a:p>
            <a:r>
              <a:rPr lang="en-US" dirty="0"/>
              <a:t>Vegetation Mask, Land/Water Mask, Leaf Area Index: MODIS (GLDAS-2)</a:t>
            </a:r>
          </a:p>
          <a:p>
            <a:r>
              <a:rPr lang="en-US" dirty="0"/>
              <a:t>Cloud and Snow (for surface radiation): NOAA and DMSP Satellites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085012" y="1905000"/>
            <a:ext cx="4861560" cy="4413145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278" indent="0">
              <a:buNone/>
            </a:pPr>
            <a:r>
              <a:rPr lang="en-US" b="1" dirty="0"/>
              <a:t>Integrated Outputs</a:t>
            </a:r>
          </a:p>
          <a:p>
            <a:r>
              <a:rPr lang="en-US" dirty="0"/>
              <a:t>Soil Moisture</a:t>
            </a:r>
          </a:p>
          <a:p>
            <a:r>
              <a:rPr lang="en-US" dirty="0"/>
              <a:t>Evapotranspiration</a:t>
            </a:r>
          </a:p>
          <a:p>
            <a:r>
              <a:rPr lang="en-US" dirty="0"/>
              <a:t>Surface/Sub-Surface Runoff</a:t>
            </a:r>
          </a:p>
          <a:p>
            <a:r>
              <a:rPr lang="en-US" dirty="0"/>
              <a:t>Snow Water Equivalent</a:t>
            </a:r>
          </a:p>
        </p:txBody>
      </p:sp>
      <p:sp>
        <p:nvSpPr>
          <p:cNvPr id="12" name="Right Arrow 11"/>
          <p:cNvSpPr/>
          <p:nvPr/>
        </p:nvSpPr>
        <p:spPr>
          <a:xfrm rot="20276348">
            <a:off x="6551612" y="3502103"/>
            <a:ext cx="762000" cy="3810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GLDAS Data Access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359095"/>
              </p:ext>
            </p:extLst>
          </p:nvPr>
        </p:nvGraphicFramePr>
        <p:xfrm>
          <a:off x="242888" y="1130300"/>
          <a:ext cx="11703684" cy="2926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72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8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9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Spatial/Temporal Resolution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GLDAS (NOAH)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dirty="0"/>
                        <a:t>1/4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– 1 degree (global)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dirty="0"/>
                        <a:t>3</a:t>
                      </a:r>
                      <a:r>
                        <a:rPr lang="en-US" baseline="0" dirty="0"/>
                        <a:t> hour, monthly</a:t>
                      </a:r>
                    </a:p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baseline="0" dirty="0"/>
                        <a:t>1948-2010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Giovanni</a:t>
                      </a:r>
                    </a:p>
                    <a:p>
                      <a:pPr algn="ctr"/>
                      <a:r>
                        <a:rPr lang="en-US" dirty="0">
                          <a:hlinkClick r:id="rId2"/>
                        </a:rPr>
                        <a:t>http://giovanni.gsfc.nasa.gov/giovanni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NOAH</a:t>
                      </a:r>
                      <a:r>
                        <a:rPr lang="en-US" baseline="0" dirty="0"/>
                        <a:t> (v2.1)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dirty="0"/>
                        <a:t>2000 - present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charset="0"/>
                        <a:buChar char="•"/>
                      </a:pPr>
                      <a:r>
                        <a:rPr lang="en-US" dirty="0"/>
                        <a:t>1979 - present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2252" y="4419600"/>
            <a:ext cx="64008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</a:t>
            </a:r>
            <a:r>
              <a:rPr lang="en-US"/>
              <a:t>riginal </a:t>
            </a:r>
            <a:r>
              <a:rPr lang="en-US" dirty="0"/>
              <a:t>data files are in </a:t>
            </a:r>
            <a:r>
              <a:rPr lang="en-US"/>
              <a:t>GRIB format</a:t>
            </a:r>
          </a:p>
        </p:txBody>
      </p:sp>
    </p:spTree>
    <p:extLst>
      <p:ext uri="{BB962C8B-B14F-4D97-AF65-F5344CB8AC3E}">
        <p14:creationId xmlns:p14="http://schemas.microsoft.com/office/powerpoint/2010/main" val="4937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Search, Select, and Download Runoff Data from Giovanni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http://giovanni.gsfc.nasa.gov/giovanni/</a:t>
            </a:r>
            <a:r>
              <a:rPr lang="en-US" dirty="0"/>
              <a:t>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52" y="1447799"/>
            <a:ext cx="11704320" cy="4737289"/>
          </a:xfrm>
        </p:spPr>
      </p:pic>
      <p:sp>
        <p:nvSpPr>
          <p:cNvPr id="11" name="Rectangle 10"/>
          <p:cNvSpPr/>
          <p:nvPr/>
        </p:nvSpPr>
        <p:spPr>
          <a:xfrm>
            <a:off x="2284412" y="3505200"/>
            <a:ext cx="37338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2794" y="2669087"/>
            <a:ext cx="5330618" cy="7030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7954" y="2130089"/>
            <a:ext cx="7174258" cy="45431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904412" y="5791199"/>
            <a:ext cx="2042160" cy="39442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1812" y="2098661"/>
            <a:ext cx="353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&amp; Plot Options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7812" y="2669517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Temporal &amp; Spatial Search</a:t>
            </a:r>
          </a:p>
          <a:p>
            <a:r>
              <a:rPr lang="en-US" dirty="0"/>
              <a:t>Map &amp; shapefile selection countries &amp; U.S. states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4412" y="4593861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data </a:t>
            </a:r>
            <a:r>
              <a:rPr lang="en-US"/>
              <a:t>by keyword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904412" y="5058847"/>
            <a:ext cx="162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Plot Data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7542212" y="2351240"/>
            <a:ext cx="6096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  <a:endCxn id="12" idx="3"/>
          </p:cNvCxnSpPr>
          <p:nvPr/>
        </p:nvCxnSpPr>
        <p:spPr>
          <a:xfrm flipH="1" flipV="1">
            <a:off x="5713412" y="3020615"/>
            <a:ext cx="914400" cy="249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>
          <a:xfrm flipH="1" flipV="1">
            <a:off x="4113212" y="4267200"/>
            <a:ext cx="114300" cy="326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</p:cNvCxnSpPr>
          <p:nvPr/>
        </p:nvCxnSpPr>
        <p:spPr>
          <a:xfrm>
            <a:off x="10716999" y="5520512"/>
            <a:ext cx="178013" cy="2706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8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15476</TotalTime>
  <Words>458</Words>
  <Application>Microsoft Office PowerPoint</Application>
  <PresentationFormat>Custom</PresentationFormat>
  <Paragraphs>82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Georgia</vt:lpstr>
      <vt:lpstr>ARSET</vt:lpstr>
      <vt:lpstr>Overview of Global Land Data Assimilation (GLDAS) Runoff Data</vt:lpstr>
      <vt:lpstr>Learning Objectives</vt:lpstr>
      <vt:lpstr>Rationale: Why use GLDAS for Runoff?</vt:lpstr>
      <vt:lpstr>Outline</vt:lpstr>
      <vt:lpstr>Land Data Assimilation System (GLDAS)</vt:lpstr>
      <vt:lpstr>What is the Land Data Assimilation System? </vt:lpstr>
      <vt:lpstr>About GLDAS</vt:lpstr>
      <vt:lpstr>GLDAS Data Access</vt:lpstr>
      <vt:lpstr>Search, Select, and Download Runoff Data from Giovanni</vt:lpstr>
      <vt:lpstr>Runoff Data</vt:lpstr>
      <vt:lpstr>Runoff Over Parana</vt:lpstr>
      <vt:lpstr>Next: Download Seasonal  Runoff Using Giovanni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627</cp:revision>
  <dcterms:created xsi:type="dcterms:W3CDTF">2016-01-25T16:50:10Z</dcterms:created>
  <dcterms:modified xsi:type="dcterms:W3CDTF">2022-10-26T19:35:34Z</dcterms:modified>
</cp:coreProperties>
</file>